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doc" ContentType="application/msword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31" r:id="rId3"/>
    <p:sldId id="397" r:id="rId4"/>
    <p:sldId id="398" r:id="rId5"/>
    <p:sldId id="432" r:id="rId6"/>
    <p:sldId id="434" r:id="rId7"/>
    <p:sldId id="435" r:id="rId8"/>
    <p:sldId id="436" r:id="rId9"/>
    <p:sldId id="437" r:id="rId10"/>
    <p:sldId id="438" r:id="rId11"/>
    <p:sldId id="445" r:id="rId12"/>
    <p:sldId id="446" r:id="rId13"/>
    <p:sldId id="447" r:id="rId14"/>
    <p:sldId id="399" r:id="rId15"/>
    <p:sldId id="444" r:id="rId16"/>
    <p:sldId id="442" r:id="rId17"/>
    <p:sldId id="443" r:id="rId18"/>
    <p:sldId id="448" r:id="rId19"/>
    <p:sldId id="449" r:id="rId20"/>
    <p:sldId id="450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8000"/>
    <a:srgbClr val="FFCC00"/>
    <a:srgbClr val="CC0000"/>
    <a:srgbClr val="FFFFCC"/>
    <a:srgbClr val="FF0066"/>
    <a:srgbClr val="000099"/>
    <a:srgbClr val="3333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40" autoAdjust="0"/>
    <p:restoredTop sz="88640" autoAdjust="0"/>
  </p:normalViewPr>
  <p:slideViewPr>
    <p:cSldViewPr>
      <p:cViewPr varScale="1">
        <p:scale>
          <a:sx n="81" d="100"/>
          <a:sy n="81" d="100"/>
        </p:scale>
        <p:origin x="-124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emf"/><Relationship Id="rId1" Type="http://schemas.openxmlformats.org/officeDocument/2006/relationships/image" Target="../media/image19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FDCD3A-A638-4F90-956F-E45B4DF6609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E2968E-A2D6-4C53-998B-E4F7FBCA0952}" type="slidenum">
              <a:rPr lang="en-US"/>
              <a:pPr/>
              <a:t>1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DCD3A-A638-4F90-956F-E45B4DF6609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897B1-2C33-49DD-820A-C0BB7034CAF7}" type="slidenum">
              <a:rPr lang="en-US"/>
              <a:pPr/>
              <a:t>3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72C1F-29E4-4438-AFEC-66724FB962EC}" type="slidenum">
              <a:rPr lang="en-US"/>
              <a:pPr/>
              <a:t>5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D5B4D-1497-47E9-9C0E-42B4EBC120BF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D5B4D-1497-47E9-9C0E-42B4EBC120B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D5B4D-1497-47E9-9C0E-42B4EBC120B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4A33B5-CCA9-47F7-8137-2B91A4C591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48B4A19-ED4F-4E93-B525-F787F0B8FB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3F7F3C-256A-46F7-A674-4542DD2FC5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FC341E8-3E64-4F7A-8EE0-79C2208B30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0CDE0D1-F9A4-44AD-B3A7-C7053499F0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05774EA-AED5-4C06-A48B-7758C99FF8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C102E43-27EC-4BB7-ABB7-84137DB1F0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5A6D15-9D89-42D9-BF37-9539C6695D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531E03-A2A6-4CE3-B0EA-869C291281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536EE2-B474-4567-AB2E-A99C7EC9C5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445F809-2C14-4325-B656-2F7DC73E49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6C349E-1D97-4B0D-92F6-4B1E54AC2E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B536DD-6126-440F-82F0-4B43EA8F8D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59AFB8-04AC-466E-9DAC-705DE8D90D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C962BB-1698-4B08-9407-064B046E43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47A641D-D99D-42EE-9CD1-48DA7D03F94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Microsoft_Office_Excel_97-2003_Worksheet4.xls"/><Relationship Id="rId4" Type="http://schemas.openxmlformats.org/officeDocument/2006/relationships/oleObject" Target="../embeddings/Microsoft_Office_Excel_97-2003_Worksheet3.xls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26.png"/><Relationship Id="rId9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image" Target="../media/image43.png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wm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oleObject" Target="../embeddings/oleObject1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Document1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2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0574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Narrow" pitchFamily="34" charset="0"/>
              </a:rPr>
              <a:t>Sheet </a:t>
            </a:r>
            <a:r>
              <a:rPr lang="en-US" dirty="0" smtClean="0"/>
              <a:t>Metal </a:t>
            </a:r>
            <a:r>
              <a:rPr lang="en-US" dirty="0"/>
              <a:t>Forming </a:t>
            </a:r>
            <a:r>
              <a:rPr lang="en-US" dirty="0" smtClean="0"/>
              <a:t>Processes</a:t>
            </a:r>
            <a:endParaRPr lang="en-US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498" name="Picture 2"/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492500" y="42863"/>
            <a:ext cx="5327650" cy="5976937"/>
          </a:xfrm>
        </p:spPr>
      </p:pic>
      <p:sp>
        <p:nvSpPr>
          <p:cNvPr id="362499" name="Text Box 3"/>
          <p:cNvSpPr txBox="1">
            <a:spLocks noChangeArrowheads="1"/>
          </p:cNvSpPr>
          <p:nvPr/>
        </p:nvSpPr>
        <p:spPr bwMode="auto">
          <a:xfrm>
            <a:off x="539750" y="1412875"/>
            <a:ext cx="28797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2000">
                <a:latin typeface="Arial" charset="0"/>
              </a:rPr>
              <a:t>Forming limit diagram</a:t>
            </a:r>
          </a:p>
          <a:p>
            <a:pPr>
              <a:spcBef>
                <a:spcPct val="50000"/>
              </a:spcBef>
            </a:pPr>
            <a:r>
              <a:rPr lang="en-CA" sz="2000">
                <a:latin typeface="Arial" charset="0"/>
              </a:rPr>
              <a:t>Or </a:t>
            </a:r>
          </a:p>
          <a:p>
            <a:pPr>
              <a:spcBef>
                <a:spcPct val="50000"/>
              </a:spcBef>
            </a:pPr>
            <a:r>
              <a:rPr lang="en-CA" sz="2000">
                <a:latin typeface="Arial" charset="0"/>
              </a:rPr>
              <a:t>Forming limit curve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-76200"/>
            <a:ext cx="8137525" cy="1268413"/>
          </a:xfrm>
        </p:spPr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A comparison of the forming limit diagrams of five heats of the EDD steel</a:t>
            </a:r>
          </a:p>
        </p:txBody>
      </p:sp>
      <p:pic>
        <p:nvPicPr>
          <p:cNvPr id="363523" name="Picture 3" descr="~AUT00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990600"/>
            <a:ext cx="37242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66596" name="Object 4"/>
          <p:cNvGraphicFramePr>
            <a:graphicFrameLocks noChangeAspect="1"/>
          </p:cNvGraphicFramePr>
          <p:nvPr/>
        </p:nvGraphicFramePr>
        <p:xfrm>
          <a:off x="2698750" y="188913"/>
          <a:ext cx="5473700" cy="2663825"/>
        </p:xfrm>
        <a:graphic>
          <a:graphicData uri="http://schemas.openxmlformats.org/presentationml/2006/ole">
            <p:oleObj spid="_x0000_s396290" name="Photo Editor Photo" r:id="rId3" imgW="15542857" imgH="11736438" progId="">
              <p:embed/>
            </p:oleObj>
          </a:graphicData>
        </a:graphic>
      </p:graphicFrame>
      <p:sp>
        <p:nvSpPr>
          <p:cNvPr id="36659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66598" name="Object 6"/>
          <p:cNvGraphicFramePr>
            <a:graphicFrameLocks noChangeAspect="1"/>
          </p:cNvGraphicFramePr>
          <p:nvPr>
            <p:ph idx="1"/>
          </p:nvPr>
        </p:nvGraphicFramePr>
        <p:xfrm>
          <a:off x="4356100" y="3357563"/>
          <a:ext cx="4664075" cy="2879725"/>
        </p:xfrm>
        <a:graphic>
          <a:graphicData uri="http://schemas.openxmlformats.org/presentationml/2006/ole">
            <p:oleObj spid="_x0000_s396291" name="Worksheet" r:id="rId4" imgW="3610132" imgH="2228698" progId="Excel.Sheet.8">
              <p:embed/>
            </p:oleObj>
          </a:graphicData>
        </a:graphic>
      </p:graphicFrame>
      <p:graphicFrame>
        <p:nvGraphicFramePr>
          <p:cNvPr id="366599" name="Object 7"/>
          <p:cNvGraphicFramePr>
            <a:graphicFrameLocks noChangeAspect="1"/>
          </p:cNvGraphicFramePr>
          <p:nvPr/>
        </p:nvGraphicFramePr>
        <p:xfrm>
          <a:off x="250825" y="2636838"/>
          <a:ext cx="4148138" cy="2903537"/>
        </p:xfrm>
        <a:graphic>
          <a:graphicData uri="http://schemas.openxmlformats.org/presentationml/2006/ole">
            <p:oleObj spid="_x0000_s396292" name="Chart" r:id="rId5" imgW="3429000" imgH="2400300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4213" y="476250"/>
            <a:ext cx="4387850" cy="3463925"/>
          </a:xfrm>
          <a:noFill/>
          <a:ln/>
        </p:spPr>
      </p:pic>
      <p:graphicFrame>
        <p:nvGraphicFramePr>
          <p:cNvPr id="367619" name="Group 3"/>
          <p:cNvGraphicFramePr>
            <a:graphicFrameLocks noGrp="1"/>
          </p:cNvGraphicFramePr>
          <p:nvPr>
            <p:ph sz="half" idx="2"/>
          </p:nvPr>
        </p:nvGraphicFramePr>
        <p:xfrm>
          <a:off x="5148263" y="4365625"/>
          <a:ext cx="3600450" cy="1249680"/>
        </p:xfrm>
        <a:graphic>
          <a:graphicData uri="http://schemas.openxmlformats.org/drawingml/2006/table">
            <a:tbl>
              <a:tblPr/>
              <a:tblGrid>
                <a:gridCol w="2016125"/>
                <a:gridCol w="1584325"/>
              </a:tblGrid>
              <a:tr h="57626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condition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LDH(mm) for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DQ steel sheet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11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11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Lubricated (with PU)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41.32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67633" name="Text Box 17"/>
          <p:cNvSpPr txBox="1">
            <a:spLocks noChangeArrowheads="1"/>
          </p:cNvSpPr>
          <p:nvPr/>
        </p:nvSpPr>
        <p:spPr bwMode="auto">
          <a:xfrm>
            <a:off x="971550" y="4724400"/>
            <a:ext cx="35290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>
                <a:latin typeface="Arial" charset="0"/>
              </a:rPr>
              <a:t>Uniform deformation in the blank due to lubrication</a:t>
            </a:r>
          </a:p>
        </p:txBody>
      </p:sp>
      <p:sp>
        <p:nvSpPr>
          <p:cNvPr id="367634" name="Line 18"/>
          <p:cNvSpPr>
            <a:spLocks noChangeShapeType="1"/>
          </p:cNvSpPr>
          <p:nvPr/>
        </p:nvSpPr>
        <p:spPr bwMode="auto">
          <a:xfrm flipV="1">
            <a:off x="2916238" y="3716338"/>
            <a:ext cx="71437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7635" name="Line 19"/>
          <p:cNvSpPr>
            <a:spLocks noChangeShapeType="1"/>
          </p:cNvSpPr>
          <p:nvPr/>
        </p:nvSpPr>
        <p:spPr bwMode="auto">
          <a:xfrm>
            <a:off x="4427538" y="4941888"/>
            <a:ext cx="719137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457200"/>
          </a:xfrm>
        </p:spPr>
        <p:txBody>
          <a:bodyPr/>
          <a:lstStyle/>
          <a:p>
            <a:r>
              <a:rPr lang="en-CA" sz="3600"/>
              <a:t>Deep Drawing</a:t>
            </a:r>
          </a:p>
        </p:txBody>
      </p:sp>
      <p:pic>
        <p:nvPicPr>
          <p:cNvPr id="35021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7950" y="620713"/>
            <a:ext cx="3302000" cy="2066925"/>
          </a:xfrm>
          <a:noFill/>
          <a:ln/>
        </p:spPr>
      </p:pic>
      <p:pic>
        <p:nvPicPr>
          <p:cNvPr id="350212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15875" y="2709863"/>
            <a:ext cx="3617913" cy="4248150"/>
          </a:xfrm>
          <a:noFill/>
          <a:ln/>
        </p:spPr>
      </p:pic>
      <p:sp>
        <p:nvSpPr>
          <p:cNvPr id="350213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50214" name="Object 6"/>
          <p:cNvGraphicFramePr>
            <a:graphicFrameLocks noChangeAspect="1"/>
          </p:cNvGraphicFramePr>
          <p:nvPr/>
        </p:nvGraphicFramePr>
        <p:xfrm>
          <a:off x="3657600" y="5029200"/>
          <a:ext cx="5410200" cy="679450"/>
        </p:xfrm>
        <a:graphic>
          <a:graphicData uri="http://schemas.openxmlformats.org/presentationml/2006/ole">
            <p:oleObj spid="_x0000_s350214" name="Equation" r:id="rId5" imgW="3416300" imgH="431800" progId="Equation.3">
              <p:embed/>
            </p:oleObj>
          </a:graphicData>
        </a:graphic>
      </p:graphicFrame>
      <p:pic>
        <p:nvPicPr>
          <p:cNvPr id="3502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0" y="76200"/>
            <a:ext cx="1085850" cy="930275"/>
          </a:xfrm>
          <a:prstGeom prst="rect">
            <a:avLst/>
          </a:prstGeom>
          <a:noFill/>
        </p:spPr>
      </p:pic>
      <p:pic>
        <p:nvPicPr>
          <p:cNvPr id="35021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0" y="2286000"/>
            <a:ext cx="1143000" cy="1020763"/>
          </a:xfrm>
          <a:prstGeom prst="rect">
            <a:avLst/>
          </a:prstGeom>
          <a:noFill/>
        </p:spPr>
      </p:pic>
      <p:pic>
        <p:nvPicPr>
          <p:cNvPr id="350217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43800" y="1143000"/>
            <a:ext cx="1295400" cy="866775"/>
          </a:xfrm>
          <a:prstGeom prst="rect">
            <a:avLst/>
          </a:prstGeom>
          <a:noFill/>
        </p:spPr>
      </p:pic>
      <p:sp>
        <p:nvSpPr>
          <p:cNvPr id="350218" name="Text Box 10"/>
          <p:cNvSpPr txBox="1">
            <a:spLocks noChangeArrowheads="1"/>
          </p:cNvSpPr>
          <p:nvPr/>
        </p:nvSpPr>
        <p:spPr bwMode="auto">
          <a:xfrm>
            <a:off x="5795963" y="533400"/>
            <a:ext cx="19446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>
                <a:latin typeface="Arial" charset="0"/>
              </a:rPr>
              <a:t>wrinkling</a:t>
            </a:r>
          </a:p>
        </p:txBody>
      </p:sp>
      <p:sp>
        <p:nvSpPr>
          <p:cNvPr id="350219" name="Text Box 11"/>
          <p:cNvSpPr txBox="1">
            <a:spLocks noChangeArrowheads="1"/>
          </p:cNvSpPr>
          <p:nvPr/>
        </p:nvSpPr>
        <p:spPr bwMode="auto">
          <a:xfrm>
            <a:off x="5580063" y="1371600"/>
            <a:ext cx="2305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>
                <a:latin typeface="Arial" charset="0"/>
              </a:rPr>
              <a:t>Fracture at die corner</a:t>
            </a:r>
          </a:p>
        </p:txBody>
      </p:sp>
      <p:sp>
        <p:nvSpPr>
          <p:cNvPr id="350220" name="Text Box 12"/>
          <p:cNvSpPr txBox="1">
            <a:spLocks noChangeArrowheads="1"/>
          </p:cNvSpPr>
          <p:nvPr/>
        </p:nvSpPr>
        <p:spPr bwMode="auto">
          <a:xfrm>
            <a:off x="5580063" y="2590800"/>
            <a:ext cx="19446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>
                <a:latin typeface="Arial" charset="0"/>
              </a:rPr>
              <a:t>Fracture at punch corner</a:t>
            </a:r>
          </a:p>
        </p:txBody>
      </p:sp>
      <p:graphicFrame>
        <p:nvGraphicFramePr>
          <p:cNvPr id="350221" name="Object 13"/>
          <p:cNvGraphicFramePr>
            <a:graphicFrameLocks noChangeAspect="1"/>
          </p:cNvGraphicFramePr>
          <p:nvPr>
            <p:ph sz="quarter" idx="3"/>
          </p:nvPr>
        </p:nvGraphicFramePr>
        <p:xfrm>
          <a:off x="7620000" y="3581400"/>
          <a:ext cx="1266825" cy="1371600"/>
        </p:xfrm>
        <a:graphic>
          <a:graphicData uri="http://schemas.openxmlformats.org/presentationml/2006/ole">
            <p:oleObj spid="_x0000_s350221" name="Bitmap Image" r:id="rId9" imgW="1609524" imgH="1743318" progId="PBrush">
              <p:embed/>
            </p:oleObj>
          </a:graphicData>
        </a:graphic>
      </p:graphicFrame>
      <p:sp>
        <p:nvSpPr>
          <p:cNvPr id="350222" name="Text Box 14"/>
          <p:cNvSpPr txBox="1">
            <a:spLocks noChangeArrowheads="1"/>
          </p:cNvSpPr>
          <p:nvPr/>
        </p:nvSpPr>
        <p:spPr bwMode="auto">
          <a:xfrm>
            <a:off x="5940425" y="4114800"/>
            <a:ext cx="1447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>
                <a:solidFill>
                  <a:schemeClr val="tx2"/>
                </a:solidFill>
                <a:latin typeface="Tahoma" charset="0"/>
              </a:rPr>
              <a:t>earing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81200"/>
            <a:ext cx="53721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" y="152400"/>
            <a:ext cx="7739063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5765" y="1981200"/>
            <a:ext cx="350823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004" y="3352800"/>
            <a:ext cx="4261596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181600" y="2495501"/>
          <a:ext cx="3153953" cy="1085899"/>
        </p:xfrm>
        <a:graphic>
          <a:graphicData uri="http://schemas.openxmlformats.org/drawingml/2006/table">
            <a:tbl>
              <a:tblPr/>
              <a:tblGrid>
                <a:gridCol w="769257"/>
                <a:gridCol w="461554"/>
                <a:gridCol w="461554"/>
                <a:gridCol w="461554"/>
                <a:gridCol w="461554"/>
                <a:gridCol w="538480"/>
              </a:tblGrid>
              <a:tr h="582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Material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ΔR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IF Steel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2.12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1.73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2.47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2.01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0.565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298" name="Object 3"/>
          <p:cNvGraphicFramePr>
            <a:graphicFrameLocks noChangeAspect="1"/>
          </p:cNvGraphicFramePr>
          <p:nvPr/>
        </p:nvGraphicFramePr>
        <p:xfrm>
          <a:off x="6400800" y="914401"/>
          <a:ext cx="2273394" cy="609600"/>
        </p:xfrm>
        <a:graphic>
          <a:graphicData uri="http://schemas.openxmlformats.org/presentationml/2006/ole">
            <p:oleObj spid="_x0000_s380930" name="Equation" r:id="rId3" imgW="1892300" imgH="508000" progId="">
              <p:embed/>
            </p:oleObj>
          </a:graphicData>
        </a:graphic>
      </p:graphicFrame>
      <p:graphicFrame>
        <p:nvGraphicFramePr>
          <p:cNvPr id="55299" name="Object 4"/>
          <p:cNvGraphicFramePr>
            <a:graphicFrameLocks noChangeAspect="1"/>
          </p:cNvGraphicFramePr>
          <p:nvPr/>
        </p:nvGraphicFramePr>
        <p:xfrm>
          <a:off x="6369050" y="1797050"/>
          <a:ext cx="2546350" cy="588516"/>
        </p:xfrm>
        <a:graphic>
          <a:graphicData uri="http://schemas.openxmlformats.org/presentationml/2006/ole">
            <p:oleObj spid="_x0000_s380931" name="Equation" r:id="rId4" imgW="2197100" imgH="508000" progId="">
              <p:embed/>
            </p:oleObj>
          </a:graphicData>
        </a:graphic>
      </p:graphicFrame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390776"/>
            <a:ext cx="3047999" cy="111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" y="665551"/>
            <a:ext cx="4343400" cy="146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6"/>
          <p:cNvGrpSpPr>
            <a:grpSpLocks noChangeAspect="1"/>
          </p:cNvGrpSpPr>
          <p:nvPr/>
        </p:nvGrpSpPr>
        <p:grpSpPr bwMode="auto">
          <a:xfrm>
            <a:off x="4495800" y="762000"/>
            <a:ext cx="1994719" cy="1712913"/>
            <a:chOff x="4419" y="1374"/>
            <a:chExt cx="1296" cy="1225"/>
          </a:xfrm>
        </p:grpSpPr>
        <p:pic>
          <p:nvPicPr>
            <p:cNvPr id="19" name="Picture 7" descr="3_orientations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19" y="1374"/>
              <a:ext cx="1296" cy="762"/>
            </a:xfrm>
            <a:prstGeom prst="rect">
              <a:avLst/>
            </a:prstGeom>
            <a:noFill/>
          </p:spPr>
        </p:pic>
        <p:sp>
          <p:nvSpPr>
            <p:cNvPr id="20" name="Line 8"/>
            <p:cNvSpPr>
              <a:spLocks noChangeAspect="1" noChangeShapeType="1"/>
            </p:cNvSpPr>
            <p:nvPr/>
          </p:nvSpPr>
          <p:spPr bwMode="auto">
            <a:xfrm>
              <a:off x="5256" y="2160"/>
              <a:ext cx="144" cy="24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1" name="Text Box 9"/>
            <p:cNvSpPr txBox="1">
              <a:spLocks noChangeAspect="1" noChangeArrowheads="1"/>
            </p:cNvSpPr>
            <p:nvPr/>
          </p:nvSpPr>
          <p:spPr bwMode="auto">
            <a:xfrm>
              <a:off x="5250" y="2367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rgbClr val="000000"/>
                  </a:solidFill>
                </a:rPr>
                <a:t>RD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52400" y="205740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okman Old Style" pitchFamily="18" charset="0"/>
                <a:cs typeface="Times New Roman" pitchFamily="18" charset="0"/>
              </a:rPr>
              <a:t>Lankford Anisotropy Coefficient</a:t>
            </a:r>
            <a:endParaRPr lang="en-US" dirty="0"/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6477000" y="6096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dirty="0">
                <a:latin typeface="+mj-lt"/>
                <a:cs typeface="Times New Roman" pitchFamily="18" charset="0"/>
              </a:rPr>
              <a:t> Normal Anisotropy</a:t>
            </a:r>
          </a:p>
        </p:txBody>
      </p:sp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6477000" y="1524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FF6600"/>
              </a:buClr>
              <a:buFont typeface="Wingdings" pitchFamily="2" charset="2"/>
              <a:buChar char="Ø"/>
              <a:defRPr/>
            </a:pPr>
            <a:r>
              <a:rPr lang="en-US" dirty="0">
                <a:latin typeface="+mj-lt"/>
                <a:cs typeface="Times New Roman" pitchFamily="18" charset="0"/>
              </a:rPr>
              <a:t> Planar Anisotropy</a:t>
            </a:r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10200" y="4800600"/>
            <a:ext cx="1143000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5306" name="Object 10"/>
          <p:cNvGraphicFramePr>
            <a:graphicFrameLocks noChangeAspect="1"/>
          </p:cNvGraphicFramePr>
          <p:nvPr/>
        </p:nvGraphicFramePr>
        <p:xfrm>
          <a:off x="304800" y="4051300"/>
          <a:ext cx="7315200" cy="494107"/>
        </p:xfrm>
        <a:graphic>
          <a:graphicData uri="http://schemas.openxmlformats.org/presentationml/2006/ole">
            <p:oleObj spid="_x0000_s380932" name="Equation" r:id="rId9" imgW="3695700" imgH="254000" progId="Equation.3">
              <p:embed/>
            </p:oleObj>
          </a:graphicData>
        </a:graphic>
      </p:graphicFrame>
      <p:pic>
        <p:nvPicPr>
          <p:cNvPr id="55307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29400" y="4471183"/>
            <a:ext cx="2362200" cy="152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ectangle 32"/>
          <p:cNvSpPr/>
          <p:nvPr/>
        </p:nvSpPr>
        <p:spPr>
          <a:xfrm>
            <a:off x="2484309" y="3712218"/>
            <a:ext cx="410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Hill’s(1948) Yield Function for Plane Stress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9450" y="609600"/>
            <a:ext cx="4343400" cy="304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3276600" y="2895600"/>
          <a:ext cx="914400" cy="348088"/>
        </p:xfrm>
        <a:graphic>
          <a:graphicData uri="http://schemas.openxmlformats.org/presentationml/2006/ole">
            <p:oleObj spid="_x0000_s380933" name="Equation" r:id="rId11" imgW="469696" imgH="177723" progId="Equation.3">
              <p:embed/>
            </p:oleObj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200400" y="253964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For isotropy,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95800" y="609600"/>
            <a:ext cx="4495800" cy="304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78725" y="3733800"/>
            <a:ext cx="879625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310" name="Object 14"/>
          <p:cNvGraphicFramePr>
            <a:graphicFrameLocks noChangeAspect="1"/>
          </p:cNvGraphicFramePr>
          <p:nvPr/>
        </p:nvGraphicFramePr>
        <p:xfrm>
          <a:off x="258763" y="4538965"/>
          <a:ext cx="2027237" cy="1709435"/>
        </p:xfrm>
        <a:graphic>
          <a:graphicData uri="http://schemas.openxmlformats.org/presentationml/2006/ole">
            <p:oleObj spid="_x0000_s380934" name="Equation" r:id="rId12" imgW="1473120" imgH="1231560" progId="">
              <p:embed/>
            </p:oleObj>
          </a:graphicData>
        </a:graphic>
      </p:graphicFrame>
      <p:graphicFrame>
        <p:nvGraphicFramePr>
          <p:cNvPr id="55311" name="Object 15"/>
          <p:cNvGraphicFramePr>
            <a:graphicFrameLocks noChangeAspect="1"/>
          </p:cNvGraphicFramePr>
          <p:nvPr/>
        </p:nvGraphicFramePr>
        <p:xfrm>
          <a:off x="2362200" y="4267200"/>
          <a:ext cx="2743200" cy="1718102"/>
        </p:xfrm>
        <a:graphic>
          <a:graphicData uri="http://schemas.openxmlformats.org/presentationml/2006/ole">
            <p:oleObj spid="_x0000_s380935" name="Equation" r:id="rId13" imgW="2044440" imgH="1269720" progId="">
              <p:embed/>
            </p:oleObj>
          </a:graphicData>
        </a:graphic>
      </p:graphicFrame>
      <p:graphicFrame>
        <p:nvGraphicFramePr>
          <p:cNvPr id="42" name="Group 67"/>
          <p:cNvGraphicFramePr>
            <a:graphicFrameLocks/>
          </p:cNvGraphicFramePr>
          <p:nvPr/>
        </p:nvGraphicFramePr>
        <p:xfrm>
          <a:off x="5257802" y="5867400"/>
          <a:ext cx="3657599" cy="381000"/>
        </p:xfrm>
        <a:graphic>
          <a:graphicData uri="http://schemas.openxmlformats.org/drawingml/2006/table">
            <a:tbl>
              <a:tblPr/>
              <a:tblGrid>
                <a:gridCol w="1175871"/>
                <a:gridCol w="1175871"/>
                <a:gridCol w="1305857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Calibri" pitchFamily="34" charset="0"/>
                          <a:cs typeface="Vrinda" pitchFamily="34" charset="0"/>
                        </a:rPr>
                        <a:t>Experiment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Calibri" pitchFamily="34" charset="0"/>
                          <a:cs typeface="Vrinda" pitchFamily="34" charset="0"/>
                        </a:rPr>
                        <a:t>                    Hill’s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Calibri" pitchFamily="34" charset="0"/>
                          <a:cs typeface="Vrinda" pitchFamily="34" charset="0"/>
                        </a:rPr>
                        <a:t>         von-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Calibri" pitchFamily="34" charset="0"/>
                          <a:cs typeface="Vrinda" pitchFamily="34" charset="0"/>
                        </a:rPr>
                        <a:t>Mises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Calibri" pitchFamily="34" charset="0"/>
                        <a:cs typeface="Vrinda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28600" y="762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Anisotropy measurement and Earring prediction </a:t>
            </a:r>
            <a:endParaRPr lang="en-US" sz="2400" b="1" dirty="0">
              <a:latin typeface="Arial Narrow" pitchFamily="34" charset="0"/>
            </a:endParaRPr>
          </a:p>
        </p:txBody>
      </p:sp>
      <p:graphicFrame>
        <p:nvGraphicFramePr>
          <p:cNvPr id="55312" name="Object 16"/>
          <p:cNvGraphicFramePr>
            <a:graphicFrameLocks noChangeAspect="1"/>
          </p:cNvGraphicFramePr>
          <p:nvPr/>
        </p:nvGraphicFramePr>
        <p:xfrm>
          <a:off x="7442200" y="2641600"/>
          <a:ext cx="177800" cy="254000"/>
        </p:xfrm>
        <a:graphic>
          <a:graphicData uri="http://schemas.openxmlformats.org/presentationml/2006/ole">
            <p:oleObj spid="_x0000_s380936" name="Equation" r:id="rId14" imgW="177480" imgH="253800" progId="">
              <p:embed/>
            </p:oleObj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6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76200" y="152400"/>
            <a:ext cx="73505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 Narrow" pitchFamily="34" charset="0"/>
              </a:rPr>
              <a:t>Improvement in Deep Drawing Behavior of Anisotropy Steel</a:t>
            </a:r>
          </a:p>
        </p:txBody>
      </p:sp>
      <p:pic>
        <p:nvPicPr>
          <p:cNvPr id="13324" name="Picture 13"/>
          <p:cNvPicPr>
            <a:picLocks noChangeAspect="1" noChangeArrowheads="1"/>
          </p:cNvPicPr>
          <p:nvPr/>
        </p:nvPicPr>
        <p:blipFill>
          <a:blip r:embed="rId3"/>
          <a:srcRect t="3125" r="7310" b="2777"/>
          <a:stretch>
            <a:fillRect/>
          </a:stretch>
        </p:blipFill>
        <p:spPr bwMode="auto">
          <a:xfrm>
            <a:off x="304800" y="3312405"/>
            <a:ext cx="2743200" cy="247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5" name="TextBox 5"/>
          <p:cNvSpPr txBox="1">
            <a:spLocks noChangeArrowheads="1"/>
          </p:cNvSpPr>
          <p:nvPr/>
        </p:nvSpPr>
        <p:spPr bwMode="auto">
          <a:xfrm>
            <a:off x="3048000" y="3200400"/>
            <a:ext cx="1676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latin typeface="Arial Narrow" pitchFamily="34" charset="0"/>
              </a:rPr>
              <a:t>1.The ΔR</a:t>
            </a:r>
            <a:r>
              <a:rPr lang="en-US" sz="1200" b="0" baseline="-25000" dirty="0">
                <a:latin typeface="Arial Narrow" pitchFamily="34" charset="0"/>
              </a:rPr>
              <a:t>1 </a:t>
            </a:r>
            <a:r>
              <a:rPr lang="en-US" sz="1200" b="0" dirty="0">
                <a:latin typeface="Arial Narrow" pitchFamily="34" charset="0"/>
              </a:rPr>
              <a:t>and ΔR</a:t>
            </a:r>
            <a:r>
              <a:rPr lang="en-US" sz="1200" b="0" baseline="-25000" dirty="0">
                <a:latin typeface="Arial Narrow" pitchFamily="34" charset="0"/>
              </a:rPr>
              <a:t>2 </a:t>
            </a:r>
            <a:r>
              <a:rPr lang="en-US" sz="1200" b="0" dirty="0">
                <a:latin typeface="Arial Narrow" pitchFamily="34" charset="0"/>
              </a:rPr>
              <a:t>were</a:t>
            </a:r>
          </a:p>
          <a:p>
            <a:r>
              <a:rPr lang="en-US" sz="1200" b="0" dirty="0">
                <a:latin typeface="Arial Narrow" pitchFamily="34" charset="0"/>
              </a:rPr>
              <a:t>   obtained as,</a:t>
            </a:r>
          </a:p>
          <a:p>
            <a:r>
              <a:rPr lang="en-US" sz="1200" b="0" dirty="0">
                <a:latin typeface="Arial Narrow" pitchFamily="34" charset="0"/>
              </a:rPr>
              <a:t>       ΔR</a:t>
            </a:r>
            <a:r>
              <a:rPr lang="en-US" sz="1200" b="0" baseline="-25000" dirty="0">
                <a:latin typeface="Arial Narrow" pitchFamily="34" charset="0"/>
              </a:rPr>
              <a:t>1</a:t>
            </a:r>
            <a:r>
              <a:rPr lang="en-US" sz="1200" b="0" dirty="0">
                <a:latin typeface="Arial Narrow" pitchFamily="34" charset="0"/>
              </a:rPr>
              <a:t>= R</a:t>
            </a:r>
            <a:r>
              <a:rPr lang="en-US" sz="1200" b="0" baseline="-25000" dirty="0">
                <a:latin typeface="Arial Narrow" pitchFamily="34" charset="0"/>
              </a:rPr>
              <a:t>0 </a:t>
            </a:r>
            <a:r>
              <a:rPr lang="en-US" sz="1200" b="0" dirty="0">
                <a:latin typeface="Arial Narrow" pitchFamily="34" charset="0"/>
              </a:rPr>
              <a:t>- R</a:t>
            </a:r>
            <a:r>
              <a:rPr lang="en-US" sz="1200" b="0" baseline="-25000" dirty="0">
                <a:latin typeface="Arial Narrow" pitchFamily="34" charset="0"/>
              </a:rPr>
              <a:t>45</a:t>
            </a:r>
            <a:endParaRPr lang="en-US" sz="1200" b="0" dirty="0">
              <a:latin typeface="Arial Narrow" pitchFamily="34" charset="0"/>
            </a:endParaRPr>
          </a:p>
          <a:p>
            <a:r>
              <a:rPr lang="en-US" sz="1200" b="0" dirty="0">
                <a:latin typeface="Arial Narrow" pitchFamily="34" charset="0"/>
              </a:rPr>
              <a:t>       ΔR</a:t>
            </a:r>
            <a:r>
              <a:rPr lang="en-US" sz="1200" b="0" baseline="-25000" dirty="0">
                <a:latin typeface="Arial Narrow" pitchFamily="34" charset="0"/>
              </a:rPr>
              <a:t>2</a:t>
            </a:r>
            <a:r>
              <a:rPr lang="en-US" sz="1200" b="0" dirty="0">
                <a:latin typeface="Arial Narrow" pitchFamily="34" charset="0"/>
              </a:rPr>
              <a:t> = R</a:t>
            </a:r>
            <a:r>
              <a:rPr lang="en-US" sz="1200" b="0" baseline="-25000" dirty="0">
                <a:latin typeface="Arial Narrow" pitchFamily="34" charset="0"/>
              </a:rPr>
              <a:t>90 </a:t>
            </a:r>
            <a:r>
              <a:rPr lang="en-US" sz="1200" b="0" dirty="0">
                <a:latin typeface="Arial Narrow" pitchFamily="34" charset="0"/>
              </a:rPr>
              <a:t>- R</a:t>
            </a:r>
            <a:r>
              <a:rPr lang="en-US" sz="1200" b="0" baseline="-25000" dirty="0">
                <a:latin typeface="Arial Narrow" pitchFamily="34" charset="0"/>
              </a:rPr>
              <a:t>45</a:t>
            </a:r>
            <a:endParaRPr lang="en-US" sz="1200" b="0" dirty="0">
              <a:latin typeface="Arial Narrow" pitchFamily="34" charset="0"/>
            </a:endParaRPr>
          </a:p>
          <a:p>
            <a:endParaRPr lang="en-US" sz="1200" b="0" dirty="0">
              <a:latin typeface="Arial Narrow" pitchFamily="34" charset="0"/>
            </a:endParaRPr>
          </a:p>
        </p:txBody>
      </p:sp>
      <p:sp>
        <p:nvSpPr>
          <p:cNvPr id="13326" name="TextBox 6"/>
          <p:cNvSpPr txBox="1">
            <a:spLocks noChangeArrowheads="1"/>
          </p:cNvSpPr>
          <p:nvPr/>
        </p:nvSpPr>
        <p:spPr bwMode="auto">
          <a:xfrm>
            <a:off x="3048000" y="4114800"/>
            <a:ext cx="1676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latin typeface="Arial Narrow" pitchFamily="34" charset="0"/>
              </a:rPr>
              <a:t>2.Modified X-Coordinate</a:t>
            </a:r>
          </a:p>
          <a:p>
            <a:r>
              <a:rPr lang="en-US" sz="1200" b="0" dirty="0">
                <a:latin typeface="Arial Narrow" pitchFamily="34" charset="0"/>
              </a:rPr>
              <a:t>       = R- β ΔR</a:t>
            </a:r>
            <a:r>
              <a:rPr lang="en-US" sz="1200" b="0" baseline="-25000" dirty="0">
                <a:latin typeface="Arial Narrow" pitchFamily="34" charset="0"/>
              </a:rPr>
              <a:t>1</a:t>
            </a:r>
            <a:endParaRPr lang="en-US" sz="1200" b="0" dirty="0">
              <a:latin typeface="Arial Narrow" pitchFamily="34" charset="0"/>
            </a:endParaRPr>
          </a:p>
          <a:p>
            <a:r>
              <a:rPr lang="en-US" sz="1200" b="0" dirty="0">
                <a:latin typeface="Arial Narrow" pitchFamily="34" charset="0"/>
              </a:rPr>
              <a:t>   Modified Y-Coordinate</a:t>
            </a:r>
          </a:p>
          <a:p>
            <a:r>
              <a:rPr lang="en-US" sz="1200" b="0" dirty="0">
                <a:latin typeface="Arial Narrow" pitchFamily="34" charset="0"/>
              </a:rPr>
              <a:t>       = R- β ΔR</a:t>
            </a:r>
            <a:r>
              <a:rPr lang="en-US" sz="1200" b="0" baseline="-25000" dirty="0">
                <a:latin typeface="Arial Narrow" pitchFamily="34" charset="0"/>
              </a:rPr>
              <a:t>2</a:t>
            </a:r>
            <a:endParaRPr lang="en-US" sz="1200" b="0" dirty="0">
              <a:latin typeface="Arial Narrow" pitchFamily="34" charset="0"/>
            </a:endParaRPr>
          </a:p>
          <a:p>
            <a:endParaRPr lang="en-US" sz="1200" b="0" dirty="0">
              <a:latin typeface="Arial Narrow" pitchFamily="34" charset="0"/>
            </a:endParaRPr>
          </a:p>
        </p:txBody>
      </p:sp>
      <p:sp>
        <p:nvSpPr>
          <p:cNvPr id="13327" name="TextBox 15"/>
          <p:cNvSpPr txBox="1">
            <a:spLocks noChangeArrowheads="1"/>
          </p:cNvSpPr>
          <p:nvPr/>
        </p:nvSpPr>
        <p:spPr bwMode="auto">
          <a:xfrm>
            <a:off x="2971800" y="5257800"/>
            <a:ext cx="1905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1200" b="0" dirty="0">
                <a:latin typeface="Arial Narrow" pitchFamily="34" charset="0"/>
              </a:rPr>
              <a:t>3. Modified blank 1 for β=6.</a:t>
            </a:r>
          </a:p>
          <a:p>
            <a:pPr marL="342900" indent="-342900"/>
            <a:r>
              <a:rPr lang="en-US" sz="1200" b="0" dirty="0">
                <a:latin typeface="Arial Narrow" pitchFamily="34" charset="0"/>
              </a:rPr>
              <a:t>    Modified blank 2 for β=5.</a:t>
            </a:r>
          </a:p>
          <a:p>
            <a:pPr marL="342900" indent="-342900"/>
            <a:r>
              <a:rPr lang="en-US" sz="1200" b="0" dirty="0">
                <a:latin typeface="Arial Narrow" pitchFamily="34" charset="0"/>
              </a:rPr>
              <a:t>    Modified blank 3 for β=4</a:t>
            </a:r>
          </a:p>
        </p:txBody>
      </p:sp>
      <p:pic>
        <p:nvPicPr>
          <p:cNvPr id="1332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685800"/>
            <a:ext cx="397351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9" name="Picture 7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2538413"/>
            <a:ext cx="3962400" cy="180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0" name="Picture 7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2362200"/>
            <a:ext cx="1371600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1" name="Picture 7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9200" y="4332287"/>
            <a:ext cx="3429000" cy="168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2" name="Rectangle 77"/>
          <p:cNvSpPr>
            <a:spLocks noChangeArrowheads="1"/>
          </p:cNvSpPr>
          <p:nvPr/>
        </p:nvSpPr>
        <p:spPr bwMode="auto">
          <a:xfrm>
            <a:off x="309284" y="645458"/>
            <a:ext cx="4343400" cy="55626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Text Box 78"/>
          <p:cNvSpPr txBox="1">
            <a:spLocks noChangeArrowheads="1"/>
          </p:cNvSpPr>
          <p:nvPr/>
        </p:nvSpPr>
        <p:spPr bwMode="auto">
          <a:xfrm>
            <a:off x="438150" y="5925235"/>
            <a:ext cx="42100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0" dirty="0" smtClean="0">
                <a:solidFill>
                  <a:srgbClr val="0066FF"/>
                </a:solidFill>
              </a:rPr>
              <a:t>Initial </a:t>
            </a:r>
            <a:r>
              <a:rPr lang="en-US" sz="1500" b="0" dirty="0">
                <a:solidFill>
                  <a:srgbClr val="0066FF"/>
                </a:solidFill>
              </a:rPr>
              <a:t>blank </a:t>
            </a:r>
            <a:r>
              <a:rPr lang="en-US" sz="1500" b="0" dirty="0" smtClean="0">
                <a:solidFill>
                  <a:srgbClr val="0066FF"/>
                </a:solidFill>
              </a:rPr>
              <a:t> shape modification to minimize earring</a:t>
            </a:r>
            <a:endParaRPr lang="en-US" sz="1500" b="0" dirty="0">
              <a:solidFill>
                <a:srgbClr val="0066FF"/>
              </a:solidFill>
            </a:endParaRPr>
          </a:p>
        </p:txBody>
      </p:sp>
      <p:sp>
        <p:nvSpPr>
          <p:cNvPr id="13334" name="Rectangle 79"/>
          <p:cNvSpPr>
            <a:spLocks noChangeArrowheads="1"/>
          </p:cNvSpPr>
          <p:nvPr/>
        </p:nvSpPr>
        <p:spPr bwMode="auto">
          <a:xfrm>
            <a:off x="4724400" y="685800"/>
            <a:ext cx="4114800" cy="5522258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Text Box 80"/>
          <p:cNvSpPr txBox="1">
            <a:spLocks noChangeArrowheads="1"/>
          </p:cNvSpPr>
          <p:nvPr/>
        </p:nvSpPr>
        <p:spPr bwMode="auto">
          <a:xfrm>
            <a:off x="4876800" y="5943600"/>
            <a:ext cx="3505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0" dirty="0">
                <a:solidFill>
                  <a:srgbClr val="A50021"/>
                </a:solidFill>
              </a:rPr>
              <a:t>Improvement in deep drawing </a:t>
            </a:r>
            <a:r>
              <a:rPr lang="en-US" sz="1500" b="0" dirty="0" smtClean="0">
                <a:solidFill>
                  <a:srgbClr val="A50021"/>
                </a:solidFill>
              </a:rPr>
              <a:t>behavior</a:t>
            </a:r>
            <a:endParaRPr lang="en-US" sz="1500" b="0" dirty="0">
              <a:solidFill>
                <a:srgbClr val="A50021"/>
              </a:solidFill>
            </a:endParaRPr>
          </a:p>
        </p:txBody>
      </p:sp>
      <p:pic>
        <p:nvPicPr>
          <p:cNvPr id="13336" name="Picture 10" descr="C:\Users\PARTHA DAS\Desktop\Modified Reporting Photos\Picture 00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58070" flipH="1">
            <a:off x="7729538" y="1928954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000" y="838200"/>
            <a:ext cx="2362200" cy="192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3352800" y="1828800"/>
          <a:ext cx="762000" cy="260615"/>
        </p:xfrm>
        <a:graphic>
          <a:graphicData uri="http://schemas.openxmlformats.org/presentationml/2006/ole">
            <p:oleObj spid="_x0000_s381954" name="Equation" r:id="rId10" imgW="596880" imgH="203040" progId="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57200" y="2743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itchFamily="34" charset="0"/>
              </a:rPr>
              <a:t>Metal flow analysis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46518"/>
            <a:ext cx="2057400" cy="2649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1219200"/>
            <a:ext cx="4800600" cy="311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400" y="5105400"/>
            <a:ext cx="6248400" cy="84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0" y="762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400" b="1" dirty="0" smtClean="0">
                <a:latin typeface="Arial Narrow" pitchFamily="34" charset="0"/>
              </a:rPr>
              <a:t>Laboratory scale formability testing facility developed at IIT KGP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4659868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</a:rPr>
              <a:t>100 ton double action press 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6200" y="592449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</a:rPr>
              <a:t>Limiting dome height test rig 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586740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</a:rPr>
              <a:t>Stretch formed specimens in different strain path till failure 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533400"/>
            <a:ext cx="85344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Font typeface="Wingdings" pitchFamily="2" charset="2"/>
              <a:buChar char="F"/>
            </a:pPr>
            <a:r>
              <a:rPr lang="en-US" dirty="0" smtClean="0">
                <a:latin typeface="Arial Narrow" pitchFamily="34" charset="0"/>
              </a:rPr>
              <a:t>The ability to distribute strain over an arbitrary tool surface is a complex interaction of mechanical properties, tool design and process parameters.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8600" y="1088410"/>
            <a:ext cx="35052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2000" i="1" dirty="0" smtClean="0">
                <a:solidFill>
                  <a:srgbClr val="000099"/>
                </a:solidFill>
                <a:latin typeface="Arial Narrow" pitchFamily="34" charset="0"/>
              </a:rPr>
              <a:t>Design variables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latin typeface="Arial Narrow" pitchFamily="34" charset="0"/>
              </a:rPr>
              <a:t>    Draw-bead size, Die corner radius, Punch corner radius, Punch-die clearance</a:t>
            </a:r>
            <a:endParaRPr lang="en-US" sz="2000" dirty="0" smtClean="0">
              <a:solidFill>
                <a:schemeClr val="accent1"/>
              </a:solidFill>
              <a:latin typeface="Arial Narrow" pitchFamily="34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2000" i="1" dirty="0" smtClean="0">
                <a:solidFill>
                  <a:srgbClr val="000099"/>
                </a:solidFill>
                <a:latin typeface="Arial Narrow" pitchFamily="34" charset="0"/>
              </a:rPr>
              <a:t>Process variables</a:t>
            </a:r>
            <a:r>
              <a:rPr lang="en-US" sz="2000" dirty="0" smtClean="0">
                <a:latin typeface="Arial Narrow" pitchFamily="34" charset="0"/>
              </a:rPr>
              <a:t> 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latin typeface="Arial Narrow" pitchFamily="34" charset="0"/>
              </a:rPr>
              <a:t>    Mode of stretching, Strain path,  Temperature, Deformation speed, Blank holding pressure, Lubrication.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56140"/>
            <a:ext cx="5791200" cy="475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685800"/>
            <a:ext cx="4038600" cy="292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90600" y="5391090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2000" dirty="0" smtClean="0">
                <a:latin typeface="Arial Narrow" pitchFamily="34" charset="0"/>
              </a:rPr>
              <a:t>FLD as  failure diagnostic tool in sheet metal stamping industries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87868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Forming Limit Diagram: Measure of formability</a:t>
            </a:r>
            <a:endParaRPr lang="en-US" sz="2400" b="1" dirty="0">
              <a:latin typeface="Arial Narrow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7000" y="3657600"/>
            <a:ext cx="236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000" dirty="0" smtClean="0">
                <a:latin typeface="Arial Narrow" pitchFamily="34" charset="0"/>
              </a:rPr>
              <a:t>Limiting surface strain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609600"/>
            <a:ext cx="4724400" cy="473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362200" y="1066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Tension-tension region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11430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Tension-compression region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74911" y="3503712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FLD</a:t>
            </a:r>
            <a:r>
              <a:rPr lang="en-US" sz="1400" baseline="-25000" dirty="0" smtClean="0"/>
              <a:t>0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6200" y="537884"/>
            <a:ext cx="876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ease with which a sheet can be formed into a specific shape without fracture/excessive thinning.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Formability is controlled by the material </a:t>
            </a:r>
            <a:r>
              <a:rPr lang="en-US" sz="2000" i="1" dirty="0" smtClean="0">
                <a:latin typeface="Arial Narrow" pitchFamily="34" charset="0"/>
              </a:rPr>
              <a:t>properties: </a:t>
            </a:r>
            <a:r>
              <a:rPr lang="en-US" sz="2000" dirty="0" smtClean="0">
                <a:latin typeface="Arial Narrow" pitchFamily="34" charset="0"/>
              </a:rPr>
              <a:t>Strain hardening exponent (n), Anisotropy coefficient (R) and Strain rate sensitivity index (m)</a:t>
            </a:r>
            <a:endParaRPr lang="en-US" sz="2000" dirty="0">
              <a:latin typeface="Arial Narrow" pitchFamily="34" charset="0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E7E7E"/>
              </a:clrFrom>
              <a:clrTo>
                <a:srgbClr val="7E7E7E">
                  <a:alpha val="0"/>
                </a:srgbClr>
              </a:clrTo>
            </a:clrChange>
            <a:lum bright="42000"/>
          </a:blip>
          <a:srcRect/>
          <a:stretch>
            <a:fillRect/>
          </a:stretch>
        </p:blipFill>
        <p:spPr bwMode="auto">
          <a:xfrm>
            <a:off x="4419600" y="4254657"/>
            <a:ext cx="2057400" cy="1460343"/>
          </a:xfrm>
          <a:prstGeom prst="rect">
            <a:avLst/>
          </a:prstGeom>
          <a:solidFill>
            <a:srgbClr val="000000">
              <a:alpha val="7059"/>
            </a:srgbClr>
          </a:solidFill>
          <a:ln w="9525">
            <a:noFill/>
            <a:miter lim="800000"/>
            <a:headEnd/>
            <a:tailEnd/>
          </a:ln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828800"/>
            <a:ext cx="2438400" cy="167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3886199"/>
            <a:ext cx="2133600" cy="213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0" y="717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Why Formability?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61722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400" dirty="0" smtClean="0">
                <a:latin typeface="Arial Narrow" pitchFamily="34" charset="0"/>
                <a:cs typeface="Times New Roman" pitchFamily="18" charset="0"/>
              </a:rPr>
              <a:t>Personal communication with Prof. R. </a:t>
            </a:r>
            <a:r>
              <a:rPr lang="en-US" sz="1400" dirty="0" err="1" smtClean="0">
                <a:latin typeface="Arial Narrow" pitchFamily="34" charset="0"/>
                <a:cs typeface="Times New Roman" pitchFamily="18" charset="0"/>
              </a:rPr>
              <a:t>Dashwood</a:t>
            </a:r>
            <a:r>
              <a:rPr lang="en-US" sz="1400" dirty="0" smtClean="0">
                <a:latin typeface="Arial Narrow" pitchFamily="34" charset="0"/>
                <a:cs typeface="Times New Roman" pitchFamily="18" charset="0"/>
              </a:rPr>
              <a:t>, Univ. of Warwick and Prof. J.W. Yoon of </a:t>
            </a:r>
            <a:r>
              <a:rPr lang="en-US" sz="1400" dirty="0" err="1" smtClean="0">
                <a:latin typeface="Arial Narrow" pitchFamily="34" charset="0"/>
                <a:cs typeface="Times New Roman" pitchFamily="18" charset="0"/>
              </a:rPr>
              <a:t>Deakin</a:t>
            </a:r>
            <a:r>
              <a:rPr lang="en-US" sz="1400" dirty="0" smtClean="0">
                <a:latin typeface="Arial Narrow" pitchFamily="34" charset="0"/>
                <a:cs typeface="Times New Roman" pitchFamily="18" charset="0"/>
              </a:rPr>
              <a:t> Univ., and </a:t>
            </a:r>
            <a:r>
              <a:rPr lang="en-US" sz="1400" dirty="0" err="1" smtClean="0">
                <a:latin typeface="Arial Narrow" pitchFamily="34" charset="0"/>
                <a:cs typeface="Times New Roman" pitchFamily="18" charset="0"/>
              </a:rPr>
              <a:t>Banabic</a:t>
            </a:r>
            <a:r>
              <a:rPr lang="en-US" sz="1400" dirty="0" smtClean="0">
                <a:latin typeface="Arial Narrow" pitchFamily="34" charset="0"/>
                <a:cs typeface="Times New Roman" pitchFamily="18" charset="0"/>
              </a:rPr>
              <a:t> et. al., 2000, Formability of Metallic Materials</a:t>
            </a:r>
            <a:endParaRPr lang="en-US" sz="1400" dirty="0">
              <a:latin typeface="Arial Narrow" pitchFamily="34" charset="0"/>
              <a:cs typeface="Times New Roman" pitchFamily="18" charset="0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43800" y="1752600"/>
            <a:ext cx="1600200" cy="1650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4648200" y="4731603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Localized necking</a:t>
            </a:r>
            <a:endParaRPr lang="en-US" dirty="0"/>
          </a:p>
        </p:txBody>
      </p:sp>
      <p:pic>
        <p:nvPicPr>
          <p:cNvPr id="29" name="Picture 28" descr="ISF-3.JPG"/>
          <p:cNvPicPr>
            <a:picLocks noChangeAspect="1"/>
          </p:cNvPicPr>
          <p:nvPr/>
        </p:nvPicPr>
        <p:blipFill>
          <a:blip r:embed="rId7" cstate="print"/>
          <a:srcRect l="3046" t="13229" b="7298"/>
          <a:stretch>
            <a:fillRect/>
          </a:stretch>
        </p:blipFill>
        <p:spPr>
          <a:xfrm>
            <a:off x="4982617" y="1828800"/>
            <a:ext cx="2637383" cy="1614653"/>
          </a:xfrm>
          <a:prstGeom prst="rect">
            <a:avLst/>
          </a:prstGeom>
        </p:spPr>
      </p:pic>
      <p:pic>
        <p:nvPicPr>
          <p:cNvPr id="30" name="Picture 1" descr="E:\SUSH DESKTOP\WMG pics\107NIKON\DSCN675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4600" y="1828800"/>
            <a:ext cx="2235200" cy="16764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1752600" y="3393142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autobody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0800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Aircraft structures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90800" y="52650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 appliances</a:t>
            </a:r>
            <a:endParaRPr lang="en-US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9"/>
          <a:srcRect t="9718"/>
          <a:stretch>
            <a:fillRect/>
          </a:stretch>
        </p:blipFill>
        <p:spPr bwMode="auto">
          <a:xfrm>
            <a:off x="6595533" y="4191000"/>
            <a:ext cx="186266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TextBox 34"/>
          <p:cNvSpPr txBox="1"/>
          <p:nvPr/>
        </p:nvSpPr>
        <p:spPr>
          <a:xfrm>
            <a:off x="7315200" y="4495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Splitting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609600"/>
            <a:ext cx="4190999" cy="301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3974" name="Object 3"/>
          <p:cNvGraphicFramePr>
            <a:graphicFrameLocks noChangeAspect="1"/>
          </p:cNvGraphicFramePr>
          <p:nvPr/>
        </p:nvGraphicFramePr>
        <p:xfrm>
          <a:off x="6477000" y="3581400"/>
          <a:ext cx="1163638" cy="381000"/>
        </p:xfrm>
        <a:graphic>
          <a:graphicData uri="http://schemas.openxmlformats.org/presentationml/2006/ole">
            <p:oleObj spid="_x0000_s397314" name="Equation" r:id="rId5" imgW="850680" imgH="279360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14800" y="35769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constant strain</a:t>
            </a:r>
            <a:endParaRPr lang="en-US" dirty="0"/>
          </a:p>
        </p:txBody>
      </p:sp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0" y="4295586"/>
            <a:ext cx="2756666" cy="1952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76200" y="76200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Tensile properties we are investigating  </a:t>
            </a:r>
            <a:endParaRPr lang="en-US" sz="2400" b="1" dirty="0">
              <a:latin typeface="Arial Narrow" pitchFamily="34" charset="0"/>
            </a:endParaRP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559858" y="1465729"/>
          <a:ext cx="1295400" cy="779462"/>
        </p:xfrm>
        <a:graphic>
          <a:graphicData uri="http://schemas.openxmlformats.org/presentationml/2006/ole">
            <p:oleObj spid="_x0000_s397315" name="Equation" r:id="rId7" imgW="1346040" imgH="812520" progId="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010400" y="4743271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latin typeface="Arial Narrow" pitchFamily="34" charset="0"/>
                <a:cs typeface="Times New Roman"/>
              </a:rPr>
              <a:t>High m-value promotes large deformation </a:t>
            </a:r>
            <a:endParaRPr lang="en-US" dirty="0">
              <a:solidFill>
                <a:srgbClr val="C00000"/>
              </a:solidFill>
              <a:latin typeface="Arial Narrow" pitchFamily="34" charset="0"/>
            </a:endParaRPr>
          </a:p>
        </p:txBody>
      </p:sp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19600" y="573742"/>
            <a:ext cx="4191000" cy="297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4631" name="Object 7"/>
          <p:cNvGraphicFramePr>
            <a:graphicFrameLocks noChangeAspect="1"/>
          </p:cNvGraphicFramePr>
          <p:nvPr/>
        </p:nvGraphicFramePr>
        <p:xfrm>
          <a:off x="5133351" y="1963272"/>
          <a:ext cx="936594" cy="1066800"/>
        </p:xfrm>
        <a:graphic>
          <a:graphicData uri="http://schemas.openxmlformats.org/presentationml/2006/ole">
            <p:oleObj spid="_x0000_s397316" name="Equation" r:id="rId9" imgW="1066680" imgH="1218960" progId="">
              <p:embed/>
            </p:oleObj>
          </a:graphicData>
        </a:graphic>
      </p:graphicFrame>
      <p:pic>
        <p:nvPicPr>
          <p:cNvPr id="154632" name="Picture 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2440" y="3733800"/>
            <a:ext cx="399270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8229600" cy="1139825"/>
          </a:xfrm>
        </p:spPr>
        <p:txBody>
          <a:bodyPr/>
          <a:lstStyle/>
          <a:p>
            <a:r>
              <a:rPr lang="en-US" sz="3600"/>
              <a:t>Common sheet metal operations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848600" cy="4343400"/>
          </a:xfrm>
          <a:noFill/>
          <a:ln/>
        </p:spPr>
        <p:txBody>
          <a:bodyPr/>
          <a:lstStyle/>
          <a:p>
            <a:r>
              <a:rPr lang="en-US" sz="2400"/>
              <a:t>stretching </a:t>
            </a:r>
          </a:p>
          <a:p>
            <a:r>
              <a:rPr lang="en-US" sz="2400"/>
              <a:t>deep drawing </a:t>
            </a:r>
          </a:p>
          <a:p>
            <a:r>
              <a:rPr lang="en-US" sz="2400"/>
              <a:t>bending </a:t>
            </a:r>
          </a:p>
          <a:p>
            <a:r>
              <a:rPr lang="en-US" sz="2400"/>
              <a:t>blanking and piercing</a:t>
            </a:r>
          </a:p>
          <a:p>
            <a:r>
              <a:rPr lang="en-US" sz="2400"/>
              <a:t>coining </a:t>
            </a:r>
          </a:p>
          <a:p>
            <a:r>
              <a:rPr lang="en-US" sz="2400"/>
              <a:t>Ironing </a:t>
            </a:r>
          </a:p>
          <a:p>
            <a:endParaRPr lang="en-US" sz="2400"/>
          </a:p>
          <a:p>
            <a:pPr algn="just"/>
            <a:r>
              <a:rPr lang="en-US" sz="2400"/>
              <a:t>A complex stamping is formed by combination of the above processes.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Text Box 2"/>
          <p:cNvSpPr txBox="1">
            <a:spLocks noChangeArrowheads="1"/>
          </p:cNvSpPr>
          <p:nvPr/>
        </p:nvSpPr>
        <p:spPr bwMode="auto">
          <a:xfrm>
            <a:off x="1116013" y="1268413"/>
            <a:ext cx="6696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800">
              <a:latin typeface="Arial" charset="0"/>
            </a:endParaRPr>
          </a:p>
        </p:txBody>
      </p:sp>
      <p:sp>
        <p:nvSpPr>
          <p:cNvPr id="349187" name="Text Box 3"/>
          <p:cNvSpPr txBox="1">
            <a:spLocks noChangeArrowheads="1"/>
          </p:cNvSpPr>
          <p:nvPr/>
        </p:nvSpPr>
        <p:spPr bwMode="auto">
          <a:xfrm>
            <a:off x="611188" y="692150"/>
            <a:ext cx="8281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800">
              <a:latin typeface="Arial" charset="0"/>
            </a:endParaRPr>
          </a:p>
        </p:txBody>
      </p:sp>
      <p:graphicFrame>
        <p:nvGraphicFramePr>
          <p:cNvPr id="349188" name="Object 4"/>
          <p:cNvGraphicFramePr>
            <a:graphicFrameLocks noChangeAspect="1"/>
          </p:cNvGraphicFramePr>
          <p:nvPr>
            <p:ph/>
          </p:nvPr>
        </p:nvGraphicFramePr>
        <p:xfrm>
          <a:off x="0" y="314325"/>
          <a:ext cx="5688013" cy="6467475"/>
        </p:xfrm>
        <a:graphic>
          <a:graphicData uri="http://schemas.openxmlformats.org/presentationml/2006/ole">
            <p:oleObj spid="_x0000_s349188" name="Bitmap Image" r:id="rId3" imgW="6230220" imgH="7438095" progId="PBrush">
              <p:embed/>
            </p:oleObj>
          </a:graphicData>
        </a:graphic>
      </p:graphicFrame>
      <p:sp>
        <p:nvSpPr>
          <p:cNvPr id="349189" name="Rectangle 5"/>
          <p:cNvSpPr>
            <a:spLocks noChangeArrowheads="1"/>
          </p:cNvSpPr>
          <p:nvPr/>
        </p:nvSpPr>
        <p:spPr bwMode="auto">
          <a:xfrm>
            <a:off x="4800600" y="5105400"/>
            <a:ext cx="3887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1800">
                <a:latin typeface="Arial" charset="0"/>
              </a:rPr>
              <a:t>A schematic showing common sheet metal forming operations</a:t>
            </a:r>
            <a:r>
              <a:rPr lang="en-CA" sz="1800"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0"/>
            <a:ext cx="3200400" cy="1139825"/>
          </a:xfrm>
        </p:spPr>
        <p:txBody>
          <a:bodyPr/>
          <a:lstStyle/>
          <a:p>
            <a:r>
              <a:rPr lang="en-US" sz="3600"/>
              <a:t>Stretching</a:t>
            </a:r>
          </a:p>
        </p:txBody>
      </p:sp>
      <p:graphicFrame>
        <p:nvGraphicFramePr>
          <p:cNvPr id="356355" name="Object 3"/>
          <p:cNvGraphicFramePr>
            <a:graphicFrameLocks noChangeAspect="1"/>
          </p:cNvGraphicFramePr>
          <p:nvPr>
            <p:ph sz="quarter" idx="2"/>
          </p:nvPr>
        </p:nvGraphicFramePr>
        <p:xfrm>
          <a:off x="533400" y="3200400"/>
          <a:ext cx="2951163" cy="2352675"/>
        </p:xfrm>
        <a:graphic>
          <a:graphicData uri="http://schemas.openxmlformats.org/presentationml/2006/ole">
            <p:oleObj spid="_x0000_s374786" name="Document" r:id="rId4" imgW="2543760" imgH="2725920" progId="Word.Document.8">
              <p:embed/>
            </p:oleObj>
          </a:graphicData>
        </a:graphic>
      </p:graphicFrame>
      <p:sp>
        <p:nvSpPr>
          <p:cNvPr id="356356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800600" y="1066800"/>
            <a:ext cx="3962400" cy="5029200"/>
          </a:xfrm>
        </p:spPr>
        <p:txBody>
          <a:bodyPr/>
          <a:lstStyle/>
          <a:p>
            <a:pPr marL="533400" indent="-533400">
              <a:buFont typeface="Wingdings" pitchFamily="2" charset="2"/>
              <a:buChar char="§"/>
            </a:pPr>
            <a:r>
              <a:rPr lang="en-US" sz="2400"/>
              <a:t>In-plane stretching</a:t>
            </a:r>
          </a:p>
          <a:p>
            <a:pPr marL="533400" indent="-53340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/>
              <a:t>Out-of-plane stretching</a:t>
            </a:r>
          </a:p>
          <a:p>
            <a:pPr marL="533400" indent="-533400">
              <a:buFontTx/>
              <a:buNone/>
            </a:pPr>
            <a:endParaRPr lang="en-US" sz="2400"/>
          </a:p>
          <a:p>
            <a:pPr marL="533400" indent="-533400">
              <a:buFontTx/>
              <a:buNone/>
            </a:pPr>
            <a:r>
              <a:rPr lang="en-US" sz="2400"/>
              <a:t>Formability measure</a:t>
            </a:r>
          </a:p>
          <a:p>
            <a:pPr marL="533400" indent="-533400">
              <a:buFontTx/>
              <a:buAutoNum type="arabicPeriod"/>
            </a:pPr>
            <a:r>
              <a:rPr lang="en-US" sz="2400"/>
              <a:t>Limiting dome height </a:t>
            </a:r>
          </a:p>
          <a:p>
            <a:pPr marL="533400" indent="-533400">
              <a:buFontTx/>
              <a:buAutoNum type="arabicPeriod"/>
            </a:pPr>
            <a:r>
              <a:rPr lang="en-US" sz="2400"/>
              <a:t>Forming limit strain</a:t>
            </a:r>
          </a:p>
          <a:p>
            <a:pPr marL="533400" indent="-533400">
              <a:buFontTx/>
              <a:buAutoNum type="arabicPeriod"/>
            </a:pPr>
            <a:r>
              <a:rPr lang="en-US" sz="2400"/>
              <a:t>Strain distribution</a:t>
            </a:r>
          </a:p>
          <a:p>
            <a:pPr marL="533400" indent="-533400">
              <a:buFontTx/>
              <a:buNone/>
            </a:pPr>
            <a:endParaRPr lang="en-US" sz="2400"/>
          </a:p>
          <a:p>
            <a:pPr marL="533400" indent="-533400">
              <a:buFontTx/>
              <a:buNone/>
            </a:pPr>
            <a:endParaRPr lang="en-US" sz="2400"/>
          </a:p>
        </p:txBody>
      </p:sp>
      <p:pic>
        <p:nvPicPr>
          <p:cNvPr id="35635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533400" y="990600"/>
            <a:ext cx="3124200" cy="2057400"/>
          </a:xfrm>
          <a:noFill/>
          <a:ln/>
        </p:spPr>
      </p:pic>
      <p:sp>
        <p:nvSpPr>
          <p:cNvPr id="356358" name="Text Box 6"/>
          <p:cNvSpPr txBox="1">
            <a:spLocks noChangeArrowheads="1"/>
          </p:cNvSpPr>
          <p:nvPr/>
        </p:nvSpPr>
        <p:spPr bwMode="auto">
          <a:xfrm>
            <a:off x="3184525" y="2855913"/>
            <a:ext cx="1920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56359" name="Text Box 7"/>
          <p:cNvSpPr txBox="1">
            <a:spLocks noChangeArrowheads="1"/>
          </p:cNvSpPr>
          <p:nvPr/>
        </p:nvSpPr>
        <p:spPr bwMode="auto">
          <a:xfrm>
            <a:off x="2133600" y="2819400"/>
            <a:ext cx="2590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charset="0"/>
              </a:rPr>
              <a:t>In-plane stretching</a:t>
            </a:r>
          </a:p>
        </p:txBody>
      </p:sp>
      <p:sp>
        <p:nvSpPr>
          <p:cNvPr id="356360" name="Text Box 8"/>
          <p:cNvSpPr txBox="1">
            <a:spLocks noChangeArrowheads="1"/>
          </p:cNvSpPr>
          <p:nvPr/>
        </p:nvSpPr>
        <p:spPr bwMode="auto">
          <a:xfrm>
            <a:off x="2057400" y="5334000"/>
            <a:ext cx="3200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charset="0"/>
              </a:rPr>
              <a:t>Out-of-plane stretching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457200"/>
            <a:ext cx="8229600" cy="2016125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</a:rPr>
              <a:t>Punch-die assembly for punch stretching experiments</a:t>
            </a:r>
            <a:endParaRPr lang="en-US" sz="4800">
              <a:solidFill>
                <a:schemeClr val="tx1"/>
              </a:solidFill>
            </a:endParaRPr>
          </a:p>
        </p:txBody>
      </p:sp>
      <p:graphicFrame>
        <p:nvGraphicFramePr>
          <p:cNvPr id="359427" name="Object 3"/>
          <p:cNvGraphicFramePr>
            <a:graphicFrameLocks noChangeAspect="1"/>
          </p:cNvGraphicFramePr>
          <p:nvPr>
            <p:ph type="body" idx="1"/>
          </p:nvPr>
        </p:nvGraphicFramePr>
        <p:xfrm>
          <a:off x="1116013" y="1295400"/>
          <a:ext cx="6848475" cy="4525963"/>
        </p:xfrm>
        <a:graphic>
          <a:graphicData uri="http://schemas.openxmlformats.org/presentationml/2006/ole">
            <p:oleObj spid="_x0000_s376834" name="Bitmap Image" r:id="rId3" imgW="7438095" imgH="473458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ChangeArrowheads="1"/>
          </p:cNvSpPr>
          <p:nvPr/>
        </p:nvSpPr>
        <p:spPr bwMode="auto">
          <a:xfrm>
            <a:off x="381000" y="5257800"/>
            <a:ext cx="7391400" cy="91598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sz="1800" dirty="0">
                <a:latin typeface="Tahoma" charset="0"/>
              </a:rPr>
              <a:t>Limiting dome height test of parent metal </a:t>
            </a:r>
            <a:r>
              <a:rPr lang="en-US" sz="1800" dirty="0" smtClean="0">
                <a:latin typeface="Tahoma" charset="0"/>
              </a:rPr>
              <a:t>with </a:t>
            </a:r>
            <a:r>
              <a:rPr lang="en-US" sz="1800" dirty="0">
                <a:latin typeface="Tahoma" charset="0"/>
              </a:rPr>
              <a:t>blank holding force of 12-15 </a:t>
            </a:r>
            <a:r>
              <a:rPr lang="en-US" sz="1800" dirty="0" err="1">
                <a:latin typeface="Tahoma" charset="0"/>
              </a:rPr>
              <a:t>tonnes</a:t>
            </a:r>
            <a:r>
              <a:rPr lang="en-US" sz="1800" dirty="0">
                <a:latin typeface="Tahoma" charset="0"/>
              </a:rPr>
              <a:t> with data acquisition system for load-displacement graph in 100 ton hydraulic press.</a:t>
            </a:r>
          </a:p>
        </p:txBody>
      </p:sp>
      <p:pic>
        <p:nvPicPr>
          <p:cNvPr id="373763" name="Picture 3" descr="IMG_0074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" y="228600"/>
            <a:ext cx="6705600" cy="5078413"/>
          </a:xfrm>
          <a:noFill/>
          <a:ln/>
        </p:spPr>
      </p:pic>
      <p:sp>
        <p:nvSpPr>
          <p:cNvPr id="373764" name="Text Box 4"/>
          <p:cNvSpPr txBox="1">
            <a:spLocks noChangeArrowheads="1"/>
          </p:cNvSpPr>
          <p:nvPr/>
        </p:nvSpPr>
        <p:spPr bwMode="auto">
          <a:xfrm>
            <a:off x="6781800" y="2651125"/>
            <a:ext cx="1981200" cy="58102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Lever for blank holder movement</a:t>
            </a:r>
          </a:p>
        </p:txBody>
      </p:sp>
      <p:sp>
        <p:nvSpPr>
          <p:cNvPr id="373765" name="Text Box 5"/>
          <p:cNvSpPr txBox="1">
            <a:spLocks noChangeArrowheads="1"/>
          </p:cNvSpPr>
          <p:nvPr/>
        </p:nvSpPr>
        <p:spPr bwMode="auto">
          <a:xfrm>
            <a:off x="6705600" y="3794125"/>
            <a:ext cx="2209800" cy="58102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Lever for Punch movement</a:t>
            </a:r>
          </a:p>
        </p:txBody>
      </p:sp>
      <p:sp>
        <p:nvSpPr>
          <p:cNvPr id="373766" name="Text Box 6"/>
          <p:cNvSpPr txBox="1">
            <a:spLocks noChangeArrowheads="1"/>
          </p:cNvSpPr>
          <p:nvPr/>
        </p:nvSpPr>
        <p:spPr bwMode="auto">
          <a:xfrm>
            <a:off x="6400800" y="1508125"/>
            <a:ext cx="1828800" cy="58102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Blank holder pressure gauge</a:t>
            </a:r>
          </a:p>
        </p:txBody>
      </p:sp>
      <p:sp>
        <p:nvSpPr>
          <p:cNvPr id="373767" name="Text Box 7"/>
          <p:cNvSpPr txBox="1">
            <a:spLocks noChangeArrowheads="1"/>
          </p:cNvSpPr>
          <p:nvPr/>
        </p:nvSpPr>
        <p:spPr bwMode="auto">
          <a:xfrm>
            <a:off x="2438400" y="4708525"/>
            <a:ext cx="2438400" cy="338554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chemeClr val="tx2"/>
                </a:solidFill>
                <a:latin typeface="Tahoma" charset="0"/>
              </a:rPr>
              <a:t>hemispherical </a:t>
            </a:r>
            <a:r>
              <a:rPr lang="en-US" sz="1600" dirty="0">
                <a:solidFill>
                  <a:schemeClr val="tx2"/>
                </a:solidFill>
                <a:latin typeface="Tahoma" charset="0"/>
              </a:rPr>
              <a:t>Punch</a:t>
            </a:r>
          </a:p>
        </p:txBody>
      </p:sp>
      <p:sp>
        <p:nvSpPr>
          <p:cNvPr id="373768" name="Text Box 8"/>
          <p:cNvSpPr txBox="1">
            <a:spLocks noChangeArrowheads="1"/>
          </p:cNvSpPr>
          <p:nvPr/>
        </p:nvSpPr>
        <p:spPr bwMode="auto">
          <a:xfrm>
            <a:off x="304800" y="4648200"/>
            <a:ext cx="1828800" cy="33655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Upper die</a:t>
            </a:r>
          </a:p>
        </p:txBody>
      </p:sp>
      <p:sp>
        <p:nvSpPr>
          <p:cNvPr id="373769" name="Text Box 9"/>
          <p:cNvSpPr txBox="1">
            <a:spLocks noChangeArrowheads="1"/>
          </p:cNvSpPr>
          <p:nvPr/>
        </p:nvSpPr>
        <p:spPr bwMode="auto">
          <a:xfrm>
            <a:off x="457200" y="2087563"/>
            <a:ext cx="1219200" cy="33655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Lower die</a:t>
            </a:r>
          </a:p>
        </p:txBody>
      </p:sp>
      <p:sp>
        <p:nvSpPr>
          <p:cNvPr id="373770" name="Text Box 10"/>
          <p:cNvSpPr txBox="1">
            <a:spLocks noChangeArrowheads="1"/>
          </p:cNvSpPr>
          <p:nvPr/>
        </p:nvSpPr>
        <p:spPr bwMode="auto">
          <a:xfrm>
            <a:off x="3657600" y="3459163"/>
            <a:ext cx="1295400" cy="33655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Load cell</a:t>
            </a:r>
          </a:p>
        </p:txBody>
      </p:sp>
      <p:sp>
        <p:nvSpPr>
          <p:cNvPr id="373771" name="Line 11"/>
          <p:cNvSpPr>
            <a:spLocks noChangeShapeType="1"/>
          </p:cNvSpPr>
          <p:nvPr/>
        </p:nvSpPr>
        <p:spPr bwMode="auto">
          <a:xfrm flipH="1">
            <a:off x="5562600" y="1676400"/>
            <a:ext cx="8382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2" name="Line 12"/>
          <p:cNvSpPr>
            <a:spLocks noChangeShapeType="1"/>
          </p:cNvSpPr>
          <p:nvPr/>
        </p:nvSpPr>
        <p:spPr bwMode="auto">
          <a:xfrm flipH="1" flipV="1">
            <a:off x="6477000" y="2819400"/>
            <a:ext cx="3048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3" name="Line 13"/>
          <p:cNvSpPr>
            <a:spLocks noChangeShapeType="1"/>
          </p:cNvSpPr>
          <p:nvPr/>
        </p:nvSpPr>
        <p:spPr bwMode="auto">
          <a:xfrm flipH="1" flipV="1">
            <a:off x="5486400" y="2743200"/>
            <a:ext cx="1219200" cy="1295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4" name="Line 14"/>
          <p:cNvSpPr>
            <a:spLocks noChangeShapeType="1"/>
          </p:cNvSpPr>
          <p:nvPr/>
        </p:nvSpPr>
        <p:spPr bwMode="auto">
          <a:xfrm flipH="1" flipV="1">
            <a:off x="2971800" y="2971800"/>
            <a:ext cx="609600" cy="1752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5" name="Line 15"/>
          <p:cNvSpPr>
            <a:spLocks noChangeShapeType="1"/>
          </p:cNvSpPr>
          <p:nvPr/>
        </p:nvSpPr>
        <p:spPr bwMode="auto">
          <a:xfrm flipV="1">
            <a:off x="1447800" y="4114800"/>
            <a:ext cx="685800" cy="609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6" name="Line 16"/>
          <p:cNvSpPr>
            <a:spLocks noChangeShapeType="1"/>
          </p:cNvSpPr>
          <p:nvPr/>
        </p:nvSpPr>
        <p:spPr bwMode="auto">
          <a:xfrm flipH="1" flipV="1">
            <a:off x="2895600" y="2209800"/>
            <a:ext cx="914400" cy="1295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7" name="Line 17"/>
          <p:cNvSpPr>
            <a:spLocks noChangeShapeType="1"/>
          </p:cNvSpPr>
          <p:nvPr/>
        </p:nvSpPr>
        <p:spPr bwMode="auto">
          <a:xfrm>
            <a:off x="1524000" y="2286000"/>
            <a:ext cx="1066800" cy="990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8" name="Text Box 18"/>
          <p:cNvSpPr txBox="1">
            <a:spLocks noChangeArrowheads="1"/>
          </p:cNvSpPr>
          <p:nvPr/>
        </p:nvSpPr>
        <p:spPr bwMode="auto">
          <a:xfrm>
            <a:off x="3429000" y="2163763"/>
            <a:ext cx="1600200" cy="33655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Blank holder</a:t>
            </a:r>
          </a:p>
        </p:txBody>
      </p:sp>
      <p:sp>
        <p:nvSpPr>
          <p:cNvPr id="373779" name="Line 19"/>
          <p:cNvSpPr>
            <a:spLocks noChangeShapeType="1"/>
          </p:cNvSpPr>
          <p:nvPr/>
        </p:nvSpPr>
        <p:spPr bwMode="auto">
          <a:xfrm flipH="1">
            <a:off x="3276600" y="2286000"/>
            <a:ext cx="2286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04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60363" y="260350"/>
          <a:ext cx="7596187" cy="5087938"/>
        </p:xfrm>
        <a:graphic>
          <a:graphicData uri="http://schemas.openxmlformats.org/presentationml/2006/ole">
            <p:oleObj spid="_x0000_s377858" name="Bitmap Image" r:id="rId3" imgW="11507806" imgH="7706801" progId="PBrush">
              <p:embed/>
            </p:oleObj>
          </a:graphicData>
        </a:graphic>
      </p:graphicFrame>
      <p:graphicFrame>
        <p:nvGraphicFramePr>
          <p:cNvPr id="360451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5334000" y="4371975"/>
          <a:ext cx="3240088" cy="2505075"/>
        </p:xfrm>
        <a:graphic>
          <a:graphicData uri="http://schemas.openxmlformats.org/presentationml/2006/ole">
            <p:oleObj spid="_x0000_s377859" name="Bitmap Image" r:id="rId4" imgW="714286" imgH="552527" progId="PBrush">
              <p:embed/>
            </p:oleObj>
          </a:graphicData>
        </a:graphic>
      </p:graphicFrame>
      <p:sp>
        <p:nvSpPr>
          <p:cNvPr id="360452" name="Rectangle 4"/>
          <p:cNvSpPr>
            <a:spLocks noChangeArrowheads="1"/>
          </p:cNvSpPr>
          <p:nvPr/>
        </p:nvSpPr>
        <p:spPr bwMode="auto">
          <a:xfrm>
            <a:off x="1287463" y="2252663"/>
            <a:ext cx="287337" cy="2159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0453" name="Line 5"/>
          <p:cNvSpPr>
            <a:spLocks noChangeShapeType="1"/>
          </p:cNvSpPr>
          <p:nvPr/>
        </p:nvSpPr>
        <p:spPr bwMode="auto">
          <a:xfrm>
            <a:off x="1619250" y="2349500"/>
            <a:ext cx="3600450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0454" name="Text Box 6"/>
          <p:cNvSpPr txBox="1">
            <a:spLocks noChangeArrowheads="1"/>
          </p:cNvSpPr>
          <p:nvPr/>
        </p:nvSpPr>
        <p:spPr bwMode="auto">
          <a:xfrm>
            <a:off x="685800" y="5181600"/>
            <a:ext cx="3959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latin typeface="Arial" charset="0"/>
              </a:rPr>
              <a:t>Stretch formed specimens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14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14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61479" name="Object 7"/>
          <p:cNvGraphicFramePr>
            <a:graphicFrameLocks noChangeAspect="1"/>
          </p:cNvGraphicFramePr>
          <p:nvPr/>
        </p:nvGraphicFramePr>
        <p:xfrm>
          <a:off x="1042988" y="136525"/>
          <a:ext cx="7164387" cy="5518150"/>
        </p:xfrm>
        <a:graphic>
          <a:graphicData uri="http://schemas.openxmlformats.org/presentationml/2006/ole">
            <p:oleObj spid="_x0000_s378882" name="Chart" r:id="rId3" imgW="4981575" imgH="3838575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6637</TotalTime>
  <Words>525</Words>
  <Application>Microsoft PowerPoint</Application>
  <PresentationFormat>On-screen Show (4:3)</PresentationFormat>
  <Paragraphs>127</Paragraphs>
  <Slides>20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Default Design</vt:lpstr>
      <vt:lpstr>Bitmap Image</vt:lpstr>
      <vt:lpstr>Document</vt:lpstr>
      <vt:lpstr>Chart</vt:lpstr>
      <vt:lpstr>Photo Editor Photo</vt:lpstr>
      <vt:lpstr>Worksheet</vt:lpstr>
      <vt:lpstr>Equation</vt:lpstr>
      <vt:lpstr>Sheet Metal Forming Processes</vt:lpstr>
      <vt:lpstr>Slide 2</vt:lpstr>
      <vt:lpstr>Common sheet metal operations</vt:lpstr>
      <vt:lpstr>Slide 4</vt:lpstr>
      <vt:lpstr>Stretching</vt:lpstr>
      <vt:lpstr>Punch-die assembly for punch stretching experiments</vt:lpstr>
      <vt:lpstr>Slide 7</vt:lpstr>
      <vt:lpstr>Slide 8</vt:lpstr>
      <vt:lpstr>Slide 9</vt:lpstr>
      <vt:lpstr>Slide 10</vt:lpstr>
      <vt:lpstr>A comparison of the forming limit diagrams of five heats of the EDD steel</vt:lpstr>
      <vt:lpstr>Slide 12</vt:lpstr>
      <vt:lpstr>Slide 13</vt:lpstr>
      <vt:lpstr>Deep Drawing</vt:lpstr>
      <vt:lpstr>Slide 15</vt:lpstr>
      <vt:lpstr>Slide 16</vt:lpstr>
      <vt:lpstr>Slide 17</vt:lpstr>
      <vt:lpstr>Slide 18</vt:lpstr>
      <vt:lpstr>Slide 19</vt:lpstr>
      <vt:lpstr>Slide 20</vt:lpstr>
    </vt:vector>
  </TitlesOfParts>
  <Company>Foundry-IIT-KGP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Casting</dc:title>
  <dc:creator>Prof.G.L Dutta</dc:creator>
  <cp:lastModifiedBy>S K PANDA</cp:lastModifiedBy>
  <cp:revision>388</cp:revision>
  <dcterms:created xsi:type="dcterms:W3CDTF">2009-04-19T06:26:04Z</dcterms:created>
  <dcterms:modified xsi:type="dcterms:W3CDTF">2018-09-10T04:14:24Z</dcterms:modified>
</cp:coreProperties>
</file>